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362" r:id="rId2"/>
    <p:sldId id="371" r:id="rId3"/>
    <p:sldId id="372" r:id="rId4"/>
    <p:sldId id="373" r:id="rId5"/>
    <p:sldId id="374" r:id="rId6"/>
    <p:sldId id="375" r:id="rId7"/>
    <p:sldId id="370" r:id="rId8"/>
    <p:sldId id="369" r:id="rId9"/>
    <p:sldId id="367" r:id="rId10"/>
    <p:sldId id="376" r:id="rId11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125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7FE422B7-F26F-4158-A4DB-36CA283FF6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1115EBD-F060-4595-A2F8-BEE0B5476B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2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3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4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5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6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7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8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9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DDE9E1-C8F7-4C50-A855-911F4B31D6C2}" type="slidenum">
              <a:rPr lang="es-PA" smtClean="0">
                <a:latin typeface="Times New Roman" pitchFamily="18" charset="0"/>
              </a:rPr>
              <a:pPr/>
              <a:t>10</a:t>
            </a:fld>
            <a:endParaRPr lang="es-PA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P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7E4BB-0750-452F-ACD3-01F09ABFE58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3E7BF-C419-41F5-A931-8AD4490B06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0E430-E9DA-49F9-AEC0-3DA9863E2EF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C20D7-5109-4345-B16C-EFFF7737B9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3B16F-913D-4084-AF98-647F6CE1D7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_tradnl"/>
              <a:t>Naturaleza de la  C&amp;T</a:t>
            </a: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202B8888-E2C3-46DF-AD8F-AD16D10B4B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4" r:id="rId5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816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>CARACTERISTICAS DE LOS PROYECTOS APLICADOS EN SU ESPECIALIDAD  </a:t>
            </a:r>
          </a:p>
          <a:p>
            <a:pPr algn="ctr">
              <a:buFont typeface="Arial" pitchFamily="34" charset="0"/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>Investigacion aplicada,Objetivos</a:t>
            </a:r>
          </a:p>
          <a:p>
            <a:pPr algn="ctr">
              <a:buFont typeface="Arial" pitchFamily="34" charset="0"/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>Metodologias de Trabajo</a:t>
            </a:r>
          </a:p>
          <a:p>
            <a:pPr algn="ctr">
              <a:buFont typeface="Arial" pitchFamily="34" charset="0"/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>Resultados, Conclusiones</a:t>
            </a:r>
          </a:p>
          <a:p>
            <a:pPr algn="ctr">
              <a:buFont typeface="Arial" pitchFamily="34" charset="0"/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2800" dirty="0" smtClean="0">
                <a:latin typeface="Arial" pitchFamily="34" charset="0"/>
                <a:cs typeface="Arial" pitchFamily="34" charset="0"/>
              </a:rPr>
            </a:br>
            <a:r>
              <a:rPr lang="it-IT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2800" dirty="0" smtClean="0">
                <a:latin typeface="Arial" pitchFamily="34" charset="0"/>
                <a:cs typeface="Arial" pitchFamily="34" charset="0"/>
              </a:rPr>
            </a:br>
            <a:r>
              <a:rPr lang="it-IT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2800" dirty="0" smtClean="0">
                <a:latin typeface="Arial" pitchFamily="34" charset="0"/>
                <a:cs typeface="Arial" pitchFamily="34" charset="0"/>
              </a:rPr>
            </a:br>
            <a:endParaRPr lang="es-ES_tradnl" sz="28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00034" y="2786058"/>
            <a:ext cx="7993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….</a:t>
            </a:r>
            <a:endParaRPr lang="en-US" sz="28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642910" y="500042"/>
            <a:ext cx="764386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PR" sz="4400" b="1" dirty="0" smtClean="0">
                <a:latin typeface="Arial" pitchFamily="34" charset="0"/>
              </a:rPr>
              <a:t>PROFESORES ASESORES DE TESIS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1306513"/>
            <a:ext cx="79930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es-PR" sz="2800" dirty="0" smtClean="0">
              <a:latin typeface="Arial" pitchFamily="34" charset="0"/>
              <a:cs typeface="Times New Roman" pitchFamily="18" charset="0"/>
            </a:endParaRPr>
          </a:p>
          <a:p>
            <a:pPr algn="just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Las áreas de investigación que promueve la facultad son:</a:t>
            </a:r>
          </a:p>
          <a:p>
            <a:pPr algn="just">
              <a:buFontTx/>
              <a:buChar char="-"/>
            </a:pPr>
            <a:r>
              <a:rPr lang="en-US" sz="2800" dirty="0" err="1" smtClean="0">
                <a:latin typeface="Arial" pitchFamily="34" charset="0"/>
              </a:rPr>
              <a:t>Modelamiento</a:t>
            </a:r>
            <a:r>
              <a:rPr lang="en-US" sz="2800" dirty="0" smtClean="0">
                <a:latin typeface="Arial" pitchFamily="34" charset="0"/>
              </a:rPr>
              <a:t> de </a:t>
            </a:r>
            <a:r>
              <a:rPr lang="en-US" sz="2800" dirty="0" err="1" smtClean="0">
                <a:latin typeface="Arial" pitchFamily="34" charset="0"/>
              </a:rPr>
              <a:t>sistemas</a:t>
            </a:r>
            <a:endParaRPr lang="en-US" sz="2800" dirty="0" smtClean="0">
              <a:latin typeface="Arial" pitchFamily="34" charset="0"/>
            </a:endParaRPr>
          </a:p>
          <a:p>
            <a:pPr algn="just">
              <a:buFontTx/>
              <a:buChar char="-"/>
            </a:pPr>
            <a:r>
              <a:rPr lang="en-US" sz="2800" dirty="0" err="1" smtClean="0">
                <a:latin typeface="Arial" pitchFamily="34" charset="0"/>
              </a:rPr>
              <a:t>Sistemas</a:t>
            </a:r>
            <a:r>
              <a:rPr lang="en-US" sz="2800" dirty="0" smtClean="0">
                <a:latin typeface="Arial" pitchFamily="34" charset="0"/>
              </a:rPr>
              <a:t> de </a:t>
            </a:r>
            <a:r>
              <a:rPr lang="en-US" sz="2800" dirty="0" err="1" smtClean="0">
                <a:latin typeface="Arial" pitchFamily="34" charset="0"/>
              </a:rPr>
              <a:t>gestión</a:t>
            </a:r>
            <a:r>
              <a:rPr lang="en-US" sz="2800" dirty="0" smtClean="0">
                <a:latin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</a:rPr>
              <a:t>empresarial</a:t>
            </a:r>
            <a:endParaRPr lang="en-US" sz="2800" dirty="0" smtClean="0">
              <a:latin typeface="Arial" pitchFamily="34" charset="0"/>
            </a:endParaRPr>
          </a:p>
          <a:p>
            <a:pPr algn="just">
              <a:buFontTx/>
              <a:buChar char="-"/>
            </a:pPr>
            <a:r>
              <a:rPr lang="en-US" sz="2800" dirty="0" err="1" smtClean="0">
                <a:latin typeface="Arial" pitchFamily="34" charset="0"/>
              </a:rPr>
              <a:t>Sistemas</a:t>
            </a:r>
            <a:r>
              <a:rPr lang="en-US" sz="2800" dirty="0" smtClean="0">
                <a:latin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</a:rPr>
              <a:t>expertos</a:t>
            </a:r>
            <a:r>
              <a:rPr lang="en-US" sz="2800" dirty="0" smtClean="0">
                <a:latin typeface="Arial" pitchFamily="34" charset="0"/>
              </a:rPr>
              <a:t> y </a:t>
            </a:r>
            <a:r>
              <a:rPr lang="en-US" sz="2800" dirty="0" err="1" smtClean="0">
                <a:latin typeface="Arial" pitchFamily="34" charset="0"/>
              </a:rPr>
              <a:t>automatizaciòn</a:t>
            </a:r>
            <a:endParaRPr lang="en-US" sz="2800" dirty="0" smtClean="0">
              <a:latin typeface="Arial" pitchFamily="34" charset="0"/>
            </a:endParaRPr>
          </a:p>
          <a:p>
            <a:pPr algn="just">
              <a:buFontTx/>
              <a:buChar char="-"/>
            </a:pPr>
            <a:r>
              <a:rPr lang="en-US" sz="2800" dirty="0" err="1" smtClean="0">
                <a:latin typeface="Arial" pitchFamily="34" charset="0"/>
              </a:rPr>
              <a:t>Optimización</a:t>
            </a:r>
            <a:r>
              <a:rPr lang="en-US" sz="2800" dirty="0" smtClean="0">
                <a:latin typeface="Arial" pitchFamily="34" charset="0"/>
              </a:rPr>
              <a:t> de </a:t>
            </a:r>
            <a:r>
              <a:rPr lang="en-US" sz="2800" dirty="0" err="1" smtClean="0">
                <a:latin typeface="Arial" pitchFamily="34" charset="0"/>
              </a:rPr>
              <a:t>sistemas</a:t>
            </a:r>
            <a:r>
              <a:rPr lang="en-US" sz="2800" dirty="0" smtClean="0">
                <a:latin typeface="Arial" pitchFamily="34" charset="0"/>
              </a:rPr>
              <a:t> y </a:t>
            </a:r>
            <a:r>
              <a:rPr lang="en-US" sz="2800" dirty="0" err="1" smtClean="0">
                <a:latin typeface="Arial" pitchFamily="34" charset="0"/>
              </a:rPr>
              <a:t>desarrollo</a:t>
            </a:r>
            <a:r>
              <a:rPr lang="en-US" sz="2800" dirty="0" smtClean="0">
                <a:latin typeface="Arial" pitchFamily="34" charset="0"/>
              </a:rPr>
              <a:t> de Software</a:t>
            </a:r>
            <a:endParaRPr lang="en-US" sz="28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2339975" y="476250"/>
            <a:ext cx="527407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s-PR" sz="4400" b="1" dirty="0" smtClean="0">
                <a:latin typeface="Arial" pitchFamily="34" charset="0"/>
              </a:rPr>
              <a:t>INVEST APLICADA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1306513"/>
            <a:ext cx="7993063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es-PR" sz="2800" dirty="0" smtClean="0">
              <a:latin typeface="Arial" pitchFamily="34" charset="0"/>
              <a:cs typeface="Times New Roman" pitchFamily="18" charset="0"/>
            </a:endParaRPr>
          </a:p>
          <a:p>
            <a:r>
              <a:rPr lang="es-PE" dirty="0" smtClean="0"/>
              <a:t>Comprende </a:t>
            </a:r>
            <a:r>
              <a:rPr lang="es-PE" dirty="0"/>
              <a:t>todas las metodologías, métodos y técnicas que permiten describir y analizar una realidad a través de sus componentes principales bajo un modelo o </a:t>
            </a:r>
            <a:r>
              <a:rPr lang="es-PE" dirty="0" smtClean="0"/>
              <a:t>esquema </a:t>
            </a:r>
            <a:r>
              <a:rPr lang="es-PE" dirty="0"/>
              <a:t>abstracto y/o teórico.</a:t>
            </a:r>
            <a:endParaRPr lang="es-ES" sz="1800" dirty="0"/>
          </a:p>
          <a:p>
            <a:pPr lvl="2"/>
            <a:r>
              <a:rPr lang="es-PE" dirty="0"/>
              <a:t>-</a:t>
            </a:r>
            <a:r>
              <a:rPr lang="es-PE" dirty="0" smtClean="0"/>
              <a:t>Sistemas </a:t>
            </a:r>
            <a:r>
              <a:rPr lang="es-PE" dirty="0"/>
              <a:t>Blandos</a:t>
            </a:r>
            <a:endParaRPr lang="es-ES" sz="1800" dirty="0"/>
          </a:p>
          <a:p>
            <a:pPr lvl="2"/>
            <a:r>
              <a:rPr lang="es-PE" dirty="0"/>
              <a:t>-</a:t>
            </a:r>
            <a:r>
              <a:rPr lang="es-PE" dirty="0" smtClean="0"/>
              <a:t>Dinámica </a:t>
            </a:r>
            <a:r>
              <a:rPr lang="es-PE" dirty="0"/>
              <a:t>de Sistemas</a:t>
            </a:r>
            <a:endParaRPr lang="es-ES" sz="1800" dirty="0"/>
          </a:p>
          <a:p>
            <a:pPr lvl="2"/>
            <a:r>
              <a:rPr lang="es-PE" dirty="0"/>
              <a:t>-</a:t>
            </a:r>
            <a:r>
              <a:rPr lang="es-PE" dirty="0" smtClean="0"/>
              <a:t>Sistemas </a:t>
            </a:r>
            <a:r>
              <a:rPr lang="es-PE" dirty="0"/>
              <a:t>Duros, etc.</a:t>
            </a:r>
            <a:endParaRPr lang="es-ES" sz="1800" dirty="0"/>
          </a:p>
          <a:p>
            <a:pPr lvl="2"/>
            <a:r>
              <a:rPr lang="es-PE" dirty="0" smtClean="0"/>
              <a:t>-Gestión </a:t>
            </a:r>
            <a:r>
              <a:rPr lang="es-PE" dirty="0"/>
              <a:t>del Conocimiento</a:t>
            </a:r>
            <a:endParaRPr lang="es-ES" sz="1800" dirty="0"/>
          </a:p>
          <a:p>
            <a:r>
              <a:rPr lang="es-PE" dirty="0" smtClean="0"/>
              <a:t>	-Modelos </a:t>
            </a:r>
            <a:r>
              <a:rPr lang="es-PE" dirty="0"/>
              <a:t>de Gestión Empresarial</a:t>
            </a:r>
            <a:endParaRPr lang="en-US" sz="48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1357290" y="500042"/>
            <a:ext cx="743184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PR" sz="4400" b="1" dirty="0" err="1" smtClean="0">
                <a:latin typeface="Arial" pitchFamily="34" charset="0"/>
              </a:rPr>
              <a:t>Modelamiento</a:t>
            </a:r>
            <a:r>
              <a:rPr lang="es-PR" sz="4400" b="1" dirty="0" smtClean="0">
                <a:latin typeface="Arial" pitchFamily="34" charset="0"/>
              </a:rPr>
              <a:t> de Sistemas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1306513"/>
            <a:ext cx="7993063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es-PR" sz="2800" dirty="0" smtClean="0">
              <a:latin typeface="Arial" pitchFamily="34" charset="0"/>
              <a:cs typeface="Times New Roman" pitchFamily="18" charset="0"/>
            </a:endParaRPr>
          </a:p>
          <a:p>
            <a:r>
              <a:rPr lang="es-PE" dirty="0" smtClean="0"/>
              <a:t>Plataformas </a:t>
            </a:r>
            <a:r>
              <a:rPr lang="es-PE" dirty="0"/>
              <a:t>informáticas y tecnológicas estandarizadas, basadas en buenas prácticas a nivel mundial, cuyo propósito es realizar una adecuada gestión de los datos e información de una empresa o ente social, con el fin crear información más elaborada para apoyar las decisiones de negocio de una empresa.</a:t>
            </a:r>
            <a:endParaRPr lang="es-ES" sz="1800" dirty="0"/>
          </a:p>
          <a:p>
            <a:pPr lvl="2"/>
            <a:r>
              <a:rPr lang="es-PE" dirty="0" smtClean="0"/>
              <a:t>-Sistemas </a:t>
            </a:r>
            <a:r>
              <a:rPr lang="es-PE" dirty="0" err="1"/>
              <a:t>ERPs</a:t>
            </a:r>
            <a:r>
              <a:rPr lang="es-PE" dirty="0"/>
              <a:t>, </a:t>
            </a:r>
            <a:r>
              <a:rPr lang="es-PE" dirty="0" err="1"/>
              <a:t>CRMs</a:t>
            </a:r>
            <a:r>
              <a:rPr lang="es-PE" dirty="0"/>
              <a:t>, </a:t>
            </a:r>
            <a:r>
              <a:rPr lang="es-PE" dirty="0" err="1"/>
              <a:t>SCMs.</a:t>
            </a:r>
            <a:r>
              <a:rPr lang="es-PE" dirty="0"/>
              <a:t>..etc.</a:t>
            </a:r>
            <a:endParaRPr lang="es-ES" sz="1800" dirty="0"/>
          </a:p>
          <a:p>
            <a:pPr lvl="2"/>
            <a:r>
              <a:rPr lang="es-PE" dirty="0" smtClean="0"/>
              <a:t>-Gobierno </a:t>
            </a:r>
            <a:r>
              <a:rPr lang="es-PE" dirty="0"/>
              <a:t>Electrónico</a:t>
            </a:r>
            <a:endParaRPr lang="es-ES" sz="1800" dirty="0"/>
          </a:p>
          <a:p>
            <a:pPr lvl="2"/>
            <a:r>
              <a:rPr lang="es-PE" dirty="0" smtClean="0"/>
              <a:t>-Sistemas </a:t>
            </a:r>
            <a:r>
              <a:rPr lang="es-PE" dirty="0" err="1"/>
              <a:t>Georeferenciados</a:t>
            </a:r>
            <a:endParaRPr lang="es-ES" sz="1800" dirty="0"/>
          </a:p>
          <a:p>
            <a:pPr lvl="2"/>
            <a:r>
              <a:rPr lang="es-PE" dirty="0" smtClean="0"/>
              <a:t>-Inteligencia </a:t>
            </a:r>
            <a:r>
              <a:rPr lang="es-PE" dirty="0"/>
              <a:t>de Negocios</a:t>
            </a:r>
            <a:endParaRPr lang="es-ES" sz="1800" dirty="0"/>
          </a:p>
          <a:p>
            <a:r>
              <a:rPr lang="es-PE" dirty="0" smtClean="0"/>
              <a:t>	-Gestión </a:t>
            </a:r>
            <a:r>
              <a:rPr lang="es-PE" dirty="0"/>
              <a:t>Estratégica y </a:t>
            </a:r>
            <a:r>
              <a:rPr lang="es-PE" dirty="0" err="1"/>
              <a:t>Balanced</a:t>
            </a:r>
            <a:r>
              <a:rPr lang="es-PE" dirty="0"/>
              <a:t> </a:t>
            </a:r>
            <a:r>
              <a:rPr lang="es-PE" dirty="0" err="1"/>
              <a:t>Scorecard</a:t>
            </a:r>
            <a:endParaRPr lang="en-US" sz="80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0" y="500042"/>
            <a:ext cx="94740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PR" sz="4400" b="1" dirty="0" smtClean="0">
                <a:latin typeface="Arial" pitchFamily="34" charset="0"/>
              </a:rPr>
              <a:t>Sistemas de Gestión Empresarial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57158" y="2285992"/>
            <a:ext cx="7993063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es-PR" sz="2800" dirty="0" smtClean="0">
              <a:latin typeface="Arial" pitchFamily="34" charset="0"/>
              <a:cs typeface="Times New Roman" pitchFamily="18" charset="0"/>
            </a:endParaRPr>
          </a:p>
          <a:p>
            <a:r>
              <a:rPr lang="es-PE" dirty="0"/>
              <a:t>La automatización es un sistema donde se trasfieren tareas de producción u operativas, realizadas habitualmente por operadores humanos a un conjunto de elementos tecnológicos.</a:t>
            </a:r>
            <a:endParaRPr lang="es-ES" sz="1800" dirty="0"/>
          </a:p>
          <a:p>
            <a:pPr lvl="2"/>
            <a:r>
              <a:rPr lang="es-PE" dirty="0" smtClean="0"/>
              <a:t>-</a:t>
            </a:r>
            <a:r>
              <a:rPr lang="es-PE" dirty="0" err="1" smtClean="0"/>
              <a:t>Domótica</a:t>
            </a:r>
            <a:endParaRPr lang="es-ES" sz="1800" dirty="0"/>
          </a:p>
          <a:p>
            <a:r>
              <a:rPr lang="es-PE" dirty="0" smtClean="0"/>
              <a:t>             -</a:t>
            </a:r>
            <a:r>
              <a:rPr lang="es-PE" dirty="0" err="1" smtClean="0"/>
              <a:t>Innmótica</a:t>
            </a:r>
            <a:r>
              <a:rPr lang="es-PE" dirty="0"/>
              <a:t>,...etc.</a:t>
            </a:r>
            <a:endParaRPr lang="en-US" sz="96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0" y="500042"/>
            <a:ext cx="828677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PR" sz="4400" b="1" dirty="0" smtClean="0">
                <a:latin typeface="Arial" pitchFamily="34" charset="0"/>
              </a:rPr>
              <a:t>Sistemas Expertos y Automatización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1306513"/>
            <a:ext cx="7993063" cy="818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es-PR" sz="2800" dirty="0" smtClean="0">
              <a:latin typeface="Arial" pitchFamily="34" charset="0"/>
              <a:cs typeface="Times New Roman" pitchFamily="18" charset="0"/>
            </a:endParaRPr>
          </a:p>
          <a:p>
            <a:endParaRPr lang="es-PE" dirty="0" smtClean="0"/>
          </a:p>
          <a:p>
            <a:r>
              <a:rPr lang="es-PE" dirty="0" smtClean="0"/>
              <a:t>En </a:t>
            </a:r>
            <a:r>
              <a:rPr lang="es-PE" dirty="0"/>
              <a:t>este rubro estará diversas tecnologías que </a:t>
            </a:r>
            <a:r>
              <a:rPr lang="es-PE" dirty="0" smtClean="0"/>
              <a:t>permitirán </a:t>
            </a:r>
            <a:r>
              <a:rPr lang="es-PE" dirty="0"/>
              <a:t>construir plataformas para la optimización de los procesos empresariales y sociales basados en la gestión óptima de la información.</a:t>
            </a:r>
            <a:endParaRPr lang="es-ES" sz="1800" dirty="0"/>
          </a:p>
          <a:p>
            <a:pPr lvl="2"/>
            <a:r>
              <a:rPr lang="es-PE" dirty="0"/>
              <a:t>-</a:t>
            </a:r>
            <a:r>
              <a:rPr lang="es-PE" dirty="0" smtClean="0"/>
              <a:t>Cloud Computing                       -Computación Ubicua</a:t>
            </a:r>
          </a:p>
          <a:p>
            <a:pPr lvl="2"/>
            <a:r>
              <a:rPr lang="es-PE" dirty="0" smtClean="0"/>
              <a:t>-</a:t>
            </a:r>
            <a:r>
              <a:rPr lang="es-PE" dirty="0" err="1" smtClean="0"/>
              <a:t>Virtualizacion</a:t>
            </a:r>
            <a:r>
              <a:rPr lang="es-PE" dirty="0" smtClean="0"/>
              <a:t>                             -Identidad Digital</a:t>
            </a:r>
            <a:endParaRPr lang="es-ES" sz="1800" dirty="0"/>
          </a:p>
          <a:p>
            <a:pPr lvl="2"/>
            <a:r>
              <a:rPr lang="es-PE" dirty="0" smtClean="0"/>
              <a:t>-Seguridad Informática                -Ciudades digitales</a:t>
            </a:r>
            <a:endParaRPr lang="es-ES" sz="1800" dirty="0"/>
          </a:p>
          <a:p>
            <a:pPr lvl="2"/>
            <a:r>
              <a:rPr lang="es-PE" dirty="0" smtClean="0"/>
              <a:t>-Lenguajes </a:t>
            </a:r>
            <a:r>
              <a:rPr lang="es-PE" dirty="0"/>
              <a:t>de programación</a:t>
            </a:r>
            <a:endParaRPr lang="es-ES" sz="1800" dirty="0"/>
          </a:p>
          <a:p>
            <a:pPr lvl="2"/>
            <a:r>
              <a:rPr lang="es-PE" dirty="0" smtClean="0"/>
              <a:t>-Bases </a:t>
            </a:r>
            <a:r>
              <a:rPr lang="es-PE" dirty="0"/>
              <a:t>de Datos</a:t>
            </a:r>
            <a:endParaRPr lang="es-ES" sz="1800" dirty="0"/>
          </a:p>
          <a:p>
            <a:pPr lvl="2"/>
            <a:r>
              <a:rPr lang="es-PE" dirty="0" smtClean="0"/>
              <a:t>-Web </a:t>
            </a:r>
            <a:r>
              <a:rPr lang="es-PE" dirty="0"/>
              <a:t>2.0</a:t>
            </a:r>
            <a:endParaRPr lang="es-ES" sz="1800" dirty="0"/>
          </a:p>
          <a:p>
            <a:pPr lvl="2"/>
            <a:r>
              <a:rPr lang="es-PE" dirty="0"/>
              <a:t>Certificados Digitales</a:t>
            </a:r>
            <a:endParaRPr lang="es-ES" sz="1800" dirty="0"/>
          </a:p>
          <a:p>
            <a:pPr lvl="2"/>
            <a:endParaRPr lang="es-ES" sz="1800" dirty="0"/>
          </a:p>
          <a:p>
            <a:endParaRPr lang="en-US" sz="192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428596" y="500042"/>
            <a:ext cx="718177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PR" sz="4400" b="1" dirty="0" smtClean="0">
                <a:latin typeface="Arial" pitchFamily="34" charset="0"/>
              </a:rPr>
              <a:t>Optimización de Sistemas</a:t>
            </a:r>
          </a:p>
          <a:p>
            <a:r>
              <a:rPr lang="es-PR" sz="4400" b="1" dirty="0">
                <a:latin typeface="Arial" pitchFamily="34" charset="0"/>
              </a:rPr>
              <a:t>y</a:t>
            </a:r>
            <a:r>
              <a:rPr lang="es-PR" sz="4400" b="1" dirty="0" smtClean="0">
                <a:latin typeface="Arial" pitchFamily="34" charset="0"/>
              </a:rPr>
              <a:t> Desarrollo de Software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14348" y="2928934"/>
            <a:ext cx="79930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- Desarrollo de Tesis: durante sus estudios de Pregrado.</a:t>
            </a:r>
            <a:r>
              <a:rPr lang="es-PR" sz="2800" dirty="0">
                <a:latin typeface="Arial" pitchFamily="34" charset="0"/>
                <a:cs typeface="Times New Roman" pitchFamily="18" charset="0"/>
              </a:rPr>
              <a:t> </a:t>
            </a:r>
            <a:endParaRPr lang="en-US" sz="28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2339975" y="476250"/>
            <a:ext cx="30396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s-PR" sz="4400" b="1" dirty="0" smtClean="0">
                <a:latin typeface="Arial" pitchFamily="34" charset="0"/>
              </a:rPr>
              <a:t>OBJETIVO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71472" y="2643182"/>
            <a:ext cx="79930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-</a:t>
            </a:r>
            <a:r>
              <a:rPr lang="es-PR" sz="2800" dirty="0">
                <a:latin typeface="Arial" pitchFamily="34" charset="0"/>
                <a:cs typeface="Times New Roman" pitchFamily="18" charset="0"/>
              </a:rPr>
              <a:t> </a:t>
            </a:r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Sesiones de </a:t>
            </a:r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asesoría </a:t>
            </a:r>
            <a:endParaRPr lang="es-PR" sz="2800" dirty="0" smtClean="0">
              <a:latin typeface="Arial" pitchFamily="34" charset="0"/>
              <a:cs typeface="Times New Roman" pitchFamily="18" charset="0"/>
            </a:endParaRPr>
          </a:p>
          <a:p>
            <a:pPr algn="just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-Presentación de avances en congresos</a:t>
            </a:r>
          </a:p>
          <a:p>
            <a:pPr algn="just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-Publicación de resultados</a:t>
            </a:r>
            <a:endParaRPr lang="en-US" sz="28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504071" y="500042"/>
            <a:ext cx="863992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PR" sz="4400" b="1" dirty="0" smtClean="0">
                <a:latin typeface="Arial" pitchFamily="34" charset="0"/>
              </a:rPr>
              <a:t>METODOLOGIAS DE TRABAJO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00034" y="2786058"/>
            <a:ext cx="7993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PR" sz="2800" dirty="0" smtClean="0">
                <a:latin typeface="Arial" pitchFamily="34" charset="0"/>
                <a:cs typeface="Times New Roman" pitchFamily="18" charset="0"/>
              </a:rPr>
              <a:t>Tesis.</a:t>
            </a:r>
            <a:r>
              <a:rPr lang="es-PR" sz="2800" dirty="0">
                <a:latin typeface="Arial" pitchFamily="34" charset="0"/>
                <a:cs typeface="Times New Roman" pitchFamily="18" charset="0"/>
              </a:rPr>
              <a:t> </a:t>
            </a:r>
            <a:endParaRPr lang="en-US" sz="2800" dirty="0">
              <a:latin typeface="Arial" pitchFamily="34" charset="0"/>
            </a:endParaRPr>
          </a:p>
        </p:txBody>
      </p:sp>
      <p:sp>
        <p:nvSpPr>
          <p:cNvPr id="13315" name="Rettangolo 2"/>
          <p:cNvSpPr>
            <a:spLocks noChangeArrowheads="1"/>
          </p:cNvSpPr>
          <p:nvPr/>
        </p:nvSpPr>
        <p:spPr bwMode="auto">
          <a:xfrm>
            <a:off x="2339975" y="476250"/>
            <a:ext cx="398820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s-PR" sz="4400" b="1" dirty="0" smtClean="0">
                <a:latin typeface="Arial" pitchFamily="34" charset="0"/>
              </a:rPr>
              <a:t>RESULTADOS</a:t>
            </a:r>
            <a:endParaRPr lang="es-PR" sz="4400" b="1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1737</TotalTime>
  <Words>306</Words>
  <Application>Microsoft Office PowerPoint</Application>
  <PresentationFormat>Presentación en pantalla (4:3)</PresentationFormat>
  <Paragraphs>64</Paragraphs>
  <Slides>10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Company>UNIVERSIDAD DEL CAUCA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erik</cp:lastModifiedBy>
  <cp:revision>159</cp:revision>
  <dcterms:created xsi:type="dcterms:W3CDTF">2001-11-09T19:59:32Z</dcterms:created>
  <dcterms:modified xsi:type="dcterms:W3CDTF">2009-11-10T10:21:38Z</dcterms:modified>
</cp:coreProperties>
</file>